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63" r:id="rId6"/>
    <p:sldId id="264" r:id="rId7"/>
    <p:sldId id="269" r:id="rId8"/>
    <p:sldId id="267" r:id="rId9"/>
    <p:sldId id="274" r:id="rId10"/>
    <p:sldId id="273" r:id="rId11"/>
    <p:sldId id="272" r:id="rId12"/>
    <p:sldId id="271" r:id="rId13"/>
    <p:sldId id="270" r:id="rId14"/>
    <p:sldId id="268" r:id="rId15"/>
    <p:sldId id="278" r:id="rId16"/>
    <p:sldId id="266" r:id="rId17"/>
    <p:sldId id="280" r:id="rId18"/>
    <p:sldId id="275" r:id="rId19"/>
    <p:sldId id="276" r:id="rId20"/>
    <p:sldId id="277"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5/2/2023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11" name="TextBox 10">
            <a:extLst>
              <a:ext uri="{FF2B5EF4-FFF2-40B4-BE49-F238E27FC236}">
                <a16:creationId xmlns:a16="http://schemas.microsoft.com/office/drawing/2014/main" id="{EAE5B0D2-6EDC-4E7B-5EA6-48AC646117EA}"/>
              </a:ext>
            </a:extLst>
          </p:cNvPr>
          <p:cNvSpPr txBox="1"/>
          <p:nvPr/>
        </p:nvSpPr>
        <p:spPr>
          <a:xfrm>
            <a:off x="248478" y="1309037"/>
            <a:ext cx="11551239" cy="923330"/>
          </a:xfrm>
          <a:prstGeom prst="rect">
            <a:avLst/>
          </a:prstGeom>
          <a:noFill/>
        </p:spPr>
        <p:txBody>
          <a:bodyPr wrap="none" rtlCol="0">
            <a:spAutoFit/>
          </a:bodyPr>
          <a:lstStyle/>
          <a:p>
            <a:r>
              <a:rPr lang="en-US" sz="5400" b="1" dirty="0"/>
              <a:t>Autonav: Bluetooth Control Robot Car</a:t>
            </a:r>
          </a:p>
        </p:txBody>
      </p:sp>
      <p:sp>
        <p:nvSpPr>
          <p:cNvPr id="14" name="TextBox 13">
            <a:extLst>
              <a:ext uri="{FF2B5EF4-FFF2-40B4-BE49-F238E27FC236}">
                <a16:creationId xmlns:a16="http://schemas.microsoft.com/office/drawing/2014/main" id="{67D408BB-B537-CAF0-49E6-FD812D835335}"/>
              </a:ext>
            </a:extLst>
          </p:cNvPr>
          <p:cNvSpPr txBox="1"/>
          <p:nvPr/>
        </p:nvSpPr>
        <p:spPr>
          <a:xfrm>
            <a:off x="3267088" y="2335979"/>
            <a:ext cx="4813426" cy="1446550"/>
          </a:xfrm>
          <a:prstGeom prst="rect">
            <a:avLst/>
          </a:prstGeom>
          <a:noFill/>
        </p:spPr>
        <p:txBody>
          <a:bodyPr wrap="square" rtlCol="0">
            <a:spAutoFit/>
          </a:bodyPr>
          <a:lstStyle/>
          <a:p>
            <a:pPr algn="ctr" eaLnBrk="1" hangingPunct="1"/>
            <a:r>
              <a:rPr lang="en-GB" altLang="en-US" sz="3200" b="1" dirty="0">
                <a:solidFill>
                  <a:schemeClr val="accent6">
                    <a:lumMod val="60000"/>
                    <a:lumOff val="40000"/>
                  </a:schemeClr>
                </a:solidFill>
              </a:rPr>
              <a:t>Supervised by:</a:t>
            </a:r>
          </a:p>
          <a:p>
            <a:pPr algn="ctr" eaLnBrk="1" hangingPunct="1"/>
            <a:r>
              <a:rPr lang="en-GB" altLang="en-US" sz="2000" b="1" dirty="0">
                <a:solidFill>
                  <a:srgbClr val="00B050"/>
                </a:solidFill>
              </a:rPr>
              <a:t> </a:t>
            </a:r>
            <a:r>
              <a:rPr lang="en-GB" altLang="en-US" sz="2000" b="1" dirty="0"/>
              <a:t>Richard Victor Biswas</a:t>
            </a:r>
          </a:p>
          <a:p>
            <a:pPr algn="ctr" eaLnBrk="1" hangingPunct="1"/>
            <a:r>
              <a:rPr lang="en-GB" altLang="en-US" sz="1800" dirty="0"/>
              <a:t>Lecturer,</a:t>
            </a:r>
            <a:r>
              <a:rPr lang="en-GB" altLang="en-US" dirty="0"/>
              <a:t> </a:t>
            </a:r>
            <a:r>
              <a:rPr lang="en-GB" altLang="en-US" sz="1800" dirty="0"/>
              <a:t>Department of EEE, AIUB</a:t>
            </a:r>
          </a:p>
          <a:p>
            <a:endParaRPr lang="en-US" dirty="0"/>
          </a:p>
        </p:txBody>
      </p:sp>
      <p:graphicFrame>
        <p:nvGraphicFramePr>
          <p:cNvPr id="15" name="Table 15">
            <a:extLst>
              <a:ext uri="{FF2B5EF4-FFF2-40B4-BE49-F238E27FC236}">
                <a16:creationId xmlns:a16="http://schemas.microsoft.com/office/drawing/2014/main" id="{1A0B923E-1F47-8507-90A3-48C449B69731}"/>
              </a:ext>
            </a:extLst>
          </p:cNvPr>
          <p:cNvGraphicFramePr>
            <a:graphicFrameLocks noGrp="1"/>
          </p:cNvGraphicFramePr>
          <p:nvPr>
            <p:extLst>
              <p:ext uri="{D42A27DB-BD31-4B8C-83A1-F6EECF244321}">
                <p14:modId xmlns:p14="http://schemas.microsoft.com/office/powerpoint/2010/main" val="2053759397"/>
              </p:ext>
            </p:extLst>
          </p:nvPr>
        </p:nvGraphicFramePr>
        <p:xfrm>
          <a:off x="2032000" y="4162991"/>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7497712"/>
                    </a:ext>
                  </a:extLst>
                </a:gridCol>
                <a:gridCol w="4064000">
                  <a:extLst>
                    <a:ext uri="{9D8B030D-6E8A-4147-A177-3AD203B41FA5}">
                      <a16:colId xmlns:a16="http://schemas.microsoft.com/office/drawing/2014/main" val="4233856371"/>
                    </a:ext>
                  </a:extLst>
                </a:gridCol>
              </a:tblGrid>
              <a:tr h="370840">
                <a:tc>
                  <a:txBody>
                    <a:bodyPr/>
                    <a:lstStyle/>
                    <a:p>
                      <a:pPr algn="ctr"/>
                      <a:r>
                        <a:rPr lang="en-US" dirty="0"/>
                        <a:t>Name</a:t>
                      </a:r>
                    </a:p>
                  </a:txBody>
                  <a:tcPr/>
                </a:tc>
                <a:tc>
                  <a:txBody>
                    <a:bodyPr/>
                    <a:lstStyle/>
                    <a:p>
                      <a:pPr algn="ctr"/>
                      <a:r>
                        <a:rPr lang="en-US" dirty="0"/>
                        <a:t>ID</a:t>
                      </a:r>
                    </a:p>
                  </a:txBody>
                  <a:tcPr/>
                </a:tc>
                <a:extLst>
                  <a:ext uri="{0D108BD9-81ED-4DB2-BD59-A6C34878D82A}">
                    <a16:rowId xmlns:a16="http://schemas.microsoft.com/office/drawing/2014/main" val="1660696001"/>
                  </a:ext>
                </a:extLst>
              </a:tr>
              <a:tr h="370840">
                <a:tc>
                  <a:txBody>
                    <a:bodyPr/>
                    <a:lstStyle/>
                    <a:p>
                      <a:pPr lvl="1"/>
                      <a:r>
                        <a:rPr lang="en-US" dirty="0"/>
                        <a:t>Arafat Islam</a:t>
                      </a:r>
                    </a:p>
                  </a:txBody>
                  <a:tcPr/>
                </a:tc>
                <a:tc>
                  <a:txBody>
                    <a:bodyPr/>
                    <a:lstStyle/>
                    <a:p>
                      <a:pPr algn="ctr"/>
                      <a:r>
                        <a:rPr lang="en-US" dirty="0">
                          <a:latin typeface="Times New Roman" panose="02020603050405020304" pitchFamily="18" charset="0"/>
                          <a:cs typeface="Times New Roman" panose="02020603050405020304" pitchFamily="18" charset="0"/>
                        </a:rPr>
                        <a:t>19-39377-1</a:t>
                      </a:r>
                    </a:p>
                  </a:txBody>
                  <a:tcPr/>
                </a:tc>
                <a:extLst>
                  <a:ext uri="{0D108BD9-81ED-4DB2-BD59-A6C34878D82A}">
                    <a16:rowId xmlns:a16="http://schemas.microsoft.com/office/drawing/2014/main" val="3104351904"/>
                  </a:ext>
                </a:extLst>
              </a:tr>
              <a:tr h="370840">
                <a:tc>
                  <a:txBody>
                    <a:bodyPr/>
                    <a:lstStyle/>
                    <a:p>
                      <a:pPr lvl="1"/>
                      <a:r>
                        <a:rPr lang="en-US" dirty="0"/>
                        <a:t>Mohammad Ziaul Haque Abbas </a:t>
                      </a:r>
                    </a:p>
                  </a:txBody>
                  <a:tcPr/>
                </a:tc>
                <a:tc>
                  <a:txBody>
                    <a:bodyPr/>
                    <a:lstStyle/>
                    <a:p>
                      <a:pPr algn="ctr"/>
                      <a:r>
                        <a:rPr lang="en-US" dirty="0">
                          <a:latin typeface="Times New Roman" panose="02020603050405020304" pitchFamily="18" charset="0"/>
                          <a:cs typeface="Times New Roman" panose="02020603050405020304" pitchFamily="18" charset="0"/>
                        </a:rPr>
                        <a:t>19-41408-3</a:t>
                      </a:r>
                    </a:p>
                  </a:txBody>
                  <a:tcPr/>
                </a:tc>
                <a:extLst>
                  <a:ext uri="{0D108BD9-81ED-4DB2-BD59-A6C34878D82A}">
                    <a16:rowId xmlns:a16="http://schemas.microsoft.com/office/drawing/2014/main" val="529391395"/>
                  </a:ext>
                </a:extLst>
              </a:tr>
              <a:tr h="370840">
                <a:tc>
                  <a:txBody>
                    <a:bodyPr/>
                    <a:lstStyle/>
                    <a:p>
                      <a:pPr lvl="1"/>
                      <a:r>
                        <a:rPr lang="en-US" dirty="0" err="1"/>
                        <a:t>Mah</a:t>
                      </a:r>
                      <a:r>
                        <a:rPr lang="en-US" dirty="0"/>
                        <a:t>-Isha Khan</a:t>
                      </a:r>
                    </a:p>
                  </a:txBody>
                  <a:tcPr/>
                </a:tc>
                <a:tc>
                  <a:txBody>
                    <a:bodyPr/>
                    <a:lstStyle/>
                    <a:p>
                      <a:pPr algn="ctr"/>
                      <a:r>
                        <a:rPr lang="en-US" dirty="0">
                          <a:latin typeface="Times New Roman" panose="02020603050405020304" pitchFamily="18" charset="0"/>
                          <a:cs typeface="Times New Roman" panose="02020603050405020304" pitchFamily="18" charset="0"/>
                        </a:rPr>
                        <a:t>20-43829-2</a:t>
                      </a:r>
                    </a:p>
                  </a:txBody>
                  <a:tcPr/>
                </a:tc>
                <a:extLst>
                  <a:ext uri="{0D108BD9-81ED-4DB2-BD59-A6C34878D82A}">
                    <a16:rowId xmlns:a16="http://schemas.microsoft.com/office/drawing/2014/main" val="726319505"/>
                  </a:ext>
                </a:extLst>
              </a:tr>
              <a:tr h="370840">
                <a:tc>
                  <a:txBody>
                    <a:bodyPr/>
                    <a:lstStyle/>
                    <a:p>
                      <a:pPr lvl="1"/>
                      <a:r>
                        <a:rPr lang="en-US" dirty="0" err="1"/>
                        <a:t>Sadman</a:t>
                      </a:r>
                      <a:r>
                        <a:rPr lang="en-US" dirty="0"/>
                        <a:t> Salim </a:t>
                      </a:r>
                      <a:r>
                        <a:rPr lang="en-US" dirty="0" err="1"/>
                        <a:t>Nipun</a:t>
                      </a:r>
                      <a:endParaRPr lang="en-US" dirty="0"/>
                    </a:p>
                  </a:txBody>
                  <a:tcPr/>
                </a:tc>
                <a:tc>
                  <a:txBody>
                    <a:bodyPr/>
                    <a:lstStyle/>
                    <a:p>
                      <a:pPr algn="ctr"/>
                      <a:r>
                        <a:rPr lang="en-US" dirty="0">
                          <a:latin typeface="Times New Roman" panose="02020603050405020304" pitchFamily="18" charset="0"/>
                          <a:cs typeface="Times New Roman" panose="02020603050405020304" pitchFamily="18" charset="0"/>
                        </a:rPr>
                        <a:t>20-44345-3</a:t>
                      </a:r>
                    </a:p>
                  </a:txBody>
                  <a:tcPr/>
                </a:tc>
                <a:extLst>
                  <a:ext uri="{0D108BD9-81ED-4DB2-BD59-A6C34878D82A}">
                    <a16:rowId xmlns:a16="http://schemas.microsoft.com/office/drawing/2014/main" val="3803015261"/>
                  </a:ext>
                </a:extLst>
              </a:tr>
              <a:tr h="370840">
                <a:tc>
                  <a:txBody>
                    <a:bodyPr/>
                    <a:lstStyle/>
                    <a:p>
                      <a:pPr lvl="1"/>
                      <a:r>
                        <a:rPr lang="en-US" dirty="0"/>
                        <a:t>Md. Farhan Sadeq</a:t>
                      </a:r>
                    </a:p>
                  </a:txBody>
                  <a:tcPr/>
                </a:tc>
                <a:tc>
                  <a:txBody>
                    <a:bodyPr/>
                    <a:lstStyle/>
                    <a:p>
                      <a:pPr algn="ctr"/>
                      <a:r>
                        <a:rPr lang="en-US" dirty="0">
                          <a:latin typeface="Times New Roman" panose="02020603050405020304" pitchFamily="18" charset="0"/>
                          <a:cs typeface="Times New Roman" panose="02020603050405020304" pitchFamily="18" charset="0"/>
                        </a:rPr>
                        <a:t>20-43312-1</a:t>
                      </a:r>
                    </a:p>
                  </a:txBody>
                  <a:tcPr/>
                </a:tc>
                <a:extLst>
                  <a:ext uri="{0D108BD9-81ED-4DB2-BD59-A6C34878D82A}">
                    <a16:rowId xmlns:a16="http://schemas.microsoft.com/office/drawing/2014/main" val="883394373"/>
                  </a:ext>
                </a:extLst>
              </a:tr>
            </a:tbl>
          </a:graphicData>
        </a:graphic>
      </p:graphicFrame>
      <p:pic>
        <p:nvPicPr>
          <p:cNvPr id="16" name="Picture 15">
            <a:extLst>
              <a:ext uri="{FF2B5EF4-FFF2-40B4-BE49-F238E27FC236}">
                <a16:creationId xmlns:a16="http://schemas.microsoft.com/office/drawing/2014/main" id="{FFE4E6F0-D8A1-E875-4D62-43DB7B5C1C3B}"/>
              </a:ext>
            </a:extLst>
          </p:cNvPr>
          <p:cNvPicPr/>
          <p:nvPr/>
        </p:nvPicPr>
        <p:blipFill>
          <a:blip r:embed="rId4"/>
          <a:stretch>
            <a:fillRect/>
          </a:stretch>
        </p:blipFill>
        <p:spPr>
          <a:xfrm>
            <a:off x="149818" y="196743"/>
            <a:ext cx="780415" cy="780415"/>
          </a:xfrm>
          <a:prstGeom prst="rect">
            <a:avLst/>
          </a:prstGeom>
        </p:spPr>
      </p:pic>
      <p:sp>
        <p:nvSpPr>
          <p:cNvPr id="18" name="TextBox 17">
            <a:extLst>
              <a:ext uri="{FF2B5EF4-FFF2-40B4-BE49-F238E27FC236}">
                <a16:creationId xmlns:a16="http://schemas.microsoft.com/office/drawing/2014/main" id="{051AF868-8621-429A-0134-FBD017EDDF1B}"/>
              </a:ext>
            </a:extLst>
          </p:cNvPr>
          <p:cNvSpPr txBox="1"/>
          <p:nvPr/>
        </p:nvSpPr>
        <p:spPr>
          <a:xfrm>
            <a:off x="1268813" y="208847"/>
            <a:ext cx="10826297" cy="646331"/>
          </a:xfrm>
          <a:prstGeom prst="rect">
            <a:avLst/>
          </a:prstGeom>
          <a:noFill/>
        </p:spPr>
        <p:txBody>
          <a:bodyPr wrap="none" rtlCol="0">
            <a:spAutoFit/>
          </a:bodyPr>
          <a:lstStyle/>
          <a:p>
            <a:r>
              <a:rPr lang="en-US" sz="3600" b="1" dirty="0">
                <a:solidFill>
                  <a:srgbClr val="00B0F0"/>
                </a:solidFill>
              </a:rPr>
              <a:t>American International University-Bangladesh (AIUB)</a:t>
            </a:r>
          </a:p>
        </p:txBody>
      </p:sp>
      <p:sp>
        <p:nvSpPr>
          <p:cNvPr id="19" name="TextBox 18">
            <a:extLst>
              <a:ext uri="{FF2B5EF4-FFF2-40B4-BE49-F238E27FC236}">
                <a16:creationId xmlns:a16="http://schemas.microsoft.com/office/drawing/2014/main" id="{6C5733EB-C380-DC19-0878-7F1802317421}"/>
              </a:ext>
            </a:extLst>
          </p:cNvPr>
          <p:cNvSpPr txBox="1"/>
          <p:nvPr/>
        </p:nvSpPr>
        <p:spPr>
          <a:xfrm>
            <a:off x="5132795" y="3782529"/>
            <a:ext cx="1782604" cy="369332"/>
          </a:xfrm>
          <a:prstGeom prst="rect">
            <a:avLst/>
          </a:prstGeom>
          <a:noFill/>
        </p:spPr>
        <p:txBody>
          <a:bodyPr wrap="none" rtlCol="0">
            <a:spAutoFit/>
          </a:bodyPr>
          <a:lstStyle/>
          <a:p>
            <a:r>
              <a:rPr lang="en-US" b="1" dirty="0">
                <a:solidFill>
                  <a:schemeClr val="accent6">
                    <a:lumMod val="60000"/>
                    <a:lumOff val="40000"/>
                  </a:schemeClr>
                </a:solidFill>
              </a:rPr>
              <a:t>Team Members:</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A1F6-9E25-BD8A-6334-57F35B5E407B}"/>
              </a:ext>
            </a:extLst>
          </p:cNvPr>
          <p:cNvSpPr>
            <a:spLocks noGrp="1"/>
          </p:cNvSpPr>
          <p:nvPr>
            <p:ph type="title"/>
          </p:nvPr>
        </p:nvSpPr>
        <p:spPr>
          <a:xfrm>
            <a:off x="2378243" y="126522"/>
            <a:ext cx="7131518" cy="993206"/>
          </a:xfrm>
        </p:spPr>
        <p:txBody>
          <a:bodyPr/>
          <a:lstStyle/>
          <a:p>
            <a:r>
              <a:rPr lang="en-US" altLang="en-US" sz="5400" b="1" dirty="0">
                <a:solidFill>
                  <a:schemeClr val="tx1"/>
                </a:solidFill>
              </a:rPr>
              <a:t>Key Components cont.</a:t>
            </a:r>
            <a:endParaRPr lang="en-US" dirty="0"/>
          </a:p>
        </p:txBody>
      </p:sp>
      <p:sp>
        <p:nvSpPr>
          <p:cNvPr id="4" name="TextBox 3">
            <a:extLst>
              <a:ext uri="{FF2B5EF4-FFF2-40B4-BE49-F238E27FC236}">
                <a16:creationId xmlns:a16="http://schemas.microsoft.com/office/drawing/2014/main" id="{4767BE6C-B57B-CB7B-4595-4ADCD2F720C2}"/>
              </a:ext>
            </a:extLst>
          </p:cNvPr>
          <p:cNvSpPr txBox="1"/>
          <p:nvPr/>
        </p:nvSpPr>
        <p:spPr>
          <a:xfrm>
            <a:off x="417897" y="1757988"/>
            <a:ext cx="6776185" cy="1754326"/>
          </a:xfrm>
          <a:prstGeom prst="rect">
            <a:avLst/>
          </a:prstGeom>
          <a:noFill/>
        </p:spPr>
        <p:txBody>
          <a:bodyPr wrap="square" rtlCol="0">
            <a:spAutoFit/>
          </a:bodyPr>
          <a:lstStyle/>
          <a:p>
            <a:pPr algn="just"/>
            <a:r>
              <a:rPr lang="en-US" sz="2400" dirty="0"/>
              <a:t>The Bluetooth Module Breakout is a wireless serial cable that uses the HC-05 module.</a:t>
            </a:r>
          </a:p>
          <a:p>
            <a:pPr marL="742950" lvl="1" indent="-285750">
              <a:buFont typeface="Arial" panose="020B0604020202020204" pitchFamily="34" charset="0"/>
              <a:buChar char="•"/>
            </a:pPr>
            <a:r>
              <a:rPr lang="en-US" sz="2000" dirty="0">
                <a:solidFill>
                  <a:srgbClr val="FFC000"/>
                </a:solidFill>
              </a:rPr>
              <a:t>It functions as a serial (RX/TX) pipe</a:t>
            </a:r>
          </a:p>
          <a:p>
            <a:pPr marL="742950" lvl="1" indent="-285750">
              <a:buFont typeface="Arial" panose="020B0604020202020204" pitchFamily="34" charset="0"/>
              <a:buChar char="•"/>
            </a:pPr>
            <a:r>
              <a:rPr lang="en-US" sz="2000" dirty="0">
                <a:solidFill>
                  <a:srgbClr val="FFC000"/>
                </a:solidFill>
              </a:rPr>
              <a:t>transmission of serial streams from 9600 to 115200bps.</a:t>
            </a:r>
          </a:p>
          <a:p>
            <a:pPr marL="742950" lvl="1" indent="-285750">
              <a:buFont typeface="Arial" panose="020B0604020202020204" pitchFamily="34" charset="0"/>
              <a:buChar char="•"/>
            </a:pPr>
            <a:r>
              <a:rPr lang="en-US" sz="2000" dirty="0">
                <a:solidFill>
                  <a:srgbClr val="FFC000"/>
                </a:solidFill>
              </a:rPr>
              <a:t>All signal pins on the remote unit are 3V-6V tolerant</a:t>
            </a:r>
          </a:p>
        </p:txBody>
      </p:sp>
      <p:sp>
        <p:nvSpPr>
          <p:cNvPr id="5" name="Rectangle: Rounded Corners 4">
            <a:extLst>
              <a:ext uri="{FF2B5EF4-FFF2-40B4-BE49-F238E27FC236}">
                <a16:creationId xmlns:a16="http://schemas.microsoft.com/office/drawing/2014/main" id="{52AF521D-54A8-9582-E510-B5CD863B3796}"/>
              </a:ext>
            </a:extLst>
          </p:cNvPr>
          <p:cNvSpPr/>
          <p:nvPr/>
        </p:nvSpPr>
        <p:spPr>
          <a:xfrm>
            <a:off x="8284945" y="1335386"/>
            <a:ext cx="3489158" cy="211286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CFDF850-7763-6FA9-5A59-F7DB3E93A16A}"/>
              </a:ext>
            </a:extLst>
          </p:cNvPr>
          <p:cNvSpPr txBox="1"/>
          <p:nvPr/>
        </p:nvSpPr>
        <p:spPr>
          <a:xfrm>
            <a:off x="336884" y="3949504"/>
            <a:ext cx="7055318" cy="2677656"/>
          </a:xfrm>
          <a:prstGeom prst="rect">
            <a:avLst/>
          </a:prstGeom>
          <a:noFill/>
        </p:spPr>
        <p:txBody>
          <a:bodyPr wrap="square" rtlCol="0">
            <a:spAutoFit/>
          </a:bodyPr>
          <a:lstStyle/>
          <a:p>
            <a:pPr algn="just"/>
            <a:r>
              <a:rPr lang="en-US" sz="2400" dirty="0"/>
              <a:t>The TCS3200 chip is used for detecting the color of light that falls on it.</a:t>
            </a:r>
          </a:p>
          <a:p>
            <a:pPr marL="742950" lvl="1" indent="-285750">
              <a:buFont typeface="Arial" panose="020B0604020202020204" pitchFamily="34" charset="0"/>
              <a:buChar char="•"/>
            </a:pPr>
            <a:r>
              <a:rPr lang="en-US" sz="2000" dirty="0">
                <a:solidFill>
                  <a:srgbClr val="FFC000"/>
                </a:solidFill>
              </a:rPr>
              <a:t>It consists of an 8x8 matrix of photodiodes</a:t>
            </a:r>
          </a:p>
          <a:p>
            <a:pPr marL="742950" lvl="1" indent="-285750">
              <a:buFont typeface="Arial" panose="020B0604020202020204" pitchFamily="34" charset="0"/>
              <a:buChar char="•"/>
            </a:pPr>
            <a:r>
              <a:rPr lang="en-US" sz="2000" dirty="0">
                <a:solidFill>
                  <a:srgbClr val="FFC000"/>
                </a:solidFill>
              </a:rPr>
              <a:t>The photodiodes are covered with four types of filters, including red, green, blue, and clear.</a:t>
            </a:r>
          </a:p>
          <a:p>
            <a:pPr marL="742950" lvl="1" indent="-285750">
              <a:buFont typeface="Arial" panose="020B0604020202020204" pitchFamily="34" charset="0"/>
              <a:buChar char="•"/>
            </a:pPr>
            <a:r>
              <a:rPr lang="en-US" sz="2000" dirty="0">
                <a:solidFill>
                  <a:srgbClr val="FFC000"/>
                </a:solidFill>
              </a:rPr>
              <a:t>There are 16 sensors for each color filter</a:t>
            </a:r>
          </a:p>
          <a:p>
            <a:pPr marL="742950" lvl="1" indent="-285750">
              <a:buFont typeface="Arial" panose="020B0604020202020204" pitchFamily="34" charset="0"/>
              <a:buChar char="•"/>
            </a:pPr>
            <a:r>
              <a:rPr lang="en-US" sz="2000" dirty="0">
                <a:solidFill>
                  <a:srgbClr val="FFC000"/>
                </a:solidFill>
              </a:rPr>
              <a:t>Visible colors can be broken down into three primary colors.</a:t>
            </a:r>
          </a:p>
        </p:txBody>
      </p:sp>
      <p:sp>
        <p:nvSpPr>
          <p:cNvPr id="7" name="Rectangle: Rounded Corners 6">
            <a:extLst>
              <a:ext uri="{FF2B5EF4-FFF2-40B4-BE49-F238E27FC236}">
                <a16:creationId xmlns:a16="http://schemas.microsoft.com/office/drawing/2014/main" id="{D1C8DFAC-E1EB-7FE7-8ABD-1652A373B129}"/>
              </a:ext>
            </a:extLst>
          </p:cNvPr>
          <p:cNvSpPr/>
          <p:nvPr/>
        </p:nvSpPr>
        <p:spPr>
          <a:xfrm>
            <a:off x="8383604" y="4331368"/>
            <a:ext cx="3291840" cy="197317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E26132-5ED7-0C67-95C6-48F99BBB7165}"/>
              </a:ext>
            </a:extLst>
          </p:cNvPr>
          <p:cNvSpPr txBox="1"/>
          <p:nvPr/>
        </p:nvSpPr>
        <p:spPr>
          <a:xfrm>
            <a:off x="9221003" y="3512314"/>
            <a:ext cx="1952779" cy="369332"/>
          </a:xfrm>
          <a:prstGeom prst="rect">
            <a:avLst/>
          </a:prstGeom>
          <a:noFill/>
        </p:spPr>
        <p:txBody>
          <a:bodyPr wrap="none" rtlCol="0">
            <a:spAutoFit/>
          </a:bodyPr>
          <a:lstStyle/>
          <a:p>
            <a:r>
              <a:rPr lang="en-US" dirty="0"/>
              <a:t>Fig: </a:t>
            </a:r>
            <a:r>
              <a:rPr lang="en-US" sz="1800" dirty="0"/>
              <a:t>HC-05 module</a:t>
            </a:r>
            <a:endParaRPr lang="en-US" dirty="0"/>
          </a:p>
        </p:txBody>
      </p:sp>
      <p:sp>
        <p:nvSpPr>
          <p:cNvPr id="8" name="TextBox 7">
            <a:extLst>
              <a:ext uri="{FF2B5EF4-FFF2-40B4-BE49-F238E27FC236}">
                <a16:creationId xmlns:a16="http://schemas.microsoft.com/office/drawing/2014/main" id="{F4C76D9D-F8C0-61C0-BE27-E923AC320EF1}"/>
              </a:ext>
            </a:extLst>
          </p:cNvPr>
          <p:cNvSpPr txBox="1"/>
          <p:nvPr/>
        </p:nvSpPr>
        <p:spPr>
          <a:xfrm>
            <a:off x="9221003" y="6304547"/>
            <a:ext cx="1854739" cy="369332"/>
          </a:xfrm>
          <a:prstGeom prst="rect">
            <a:avLst/>
          </a:prstGeom>
          <a:noFill/>
        </p:spPr>
        <p:txBody>
          <a:bodyPr wrap="none" rtlCol="0">
            <a:spAutoFit/>
          </a:bodyPr>
          <a:lstStyle/>
          <a:p>
            <a:r>
              <a:rPr lang="en-US" sz="1800" dirty="0"/>
              <a:t>Fig: TCS3200 chip</a:t>
            </a:r>
            <a:endParaRPr lang="en-US" dirty="0"/>
          </a:p>
        </p:txBody>
      </p:sp>
    </p:spTree>
    <p:extLst>
      <p:ext uri="{BB962C8B-B14F-4D97-AF65-F5344CB8AC3E}">
        <p14:creationId xmlns:p14="http://schemas.microsoft.com/office/powerpoint/2010/main" val="248222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2C6A-7DF9-D26C-1C2B-B7AB813CAC44}"/>
              </a:ext>
            </a:extLst>
          </p:cNvPr>
          <p:cNvSpPr>
            <a:spLocks noGrp="1"/>
          </p:cNvSpPr>
          <p:nvPr>
            <p:ph type="title"/>
          </p:nvPr>
        </p:nvSpPr>
        <p:spPr>
          <a:xfrm>
            <a:off x="3639151" y="172620"/>
            <a:ext cx="5062086" cy="1030538"/>
          </a:xfrm>
        </p:spPr>
        <p:txBody>
          <a:bodyPr/>
          <a:lstStyle/>
          <a:p>
            <a:r>
              <a:rPr lang="en-US" b="1" dirty="0"/>
              <a:t>Circuit Diagram</a:t>
            </a:r>
          </a:p>
        </p:txBody>
      </p:sp>
      <p:sp>
        <p:nvSpPr>
          <p:cNvPr id="5" name="Rectangle 4">
            <a:extLst>
              <a:ext uri="{FF2B5EF4-FFF2-40B4-BE49-F238E27FC236}">
                <a16:creationId xmlns:a16="http://schemas.microsoft.com/office/drawing/2014/main" id="{CF1ECB39-DF01-11A3-25D7-D524E331D002}"/>
              </a:ext>
            </a:extLst>
          </p:cNvPr>
          <p:cNvSpPr/>
          <p:nvPr/>
        </p:nvSpPr>
        <p:spPr>
          <a:xfrm>
            <a:off x="1973177" y="1555934"/>
            <a:ext cx="7700211" cy="426735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3CCFCB-19C9-43FC-51D4-2267D94E4925}"/>
              </a:ext>
            </a:extLst>
          </p:cNvPr>
          <p:cNvSpPr txBox="1"/>
          <p:nvPr/>
        </p:nvSpPr>
        <p:spPr>
          <a:xfrm>
            <a:off x="4263991" y="5991394"/>
            <a:ext cx="3407279" cy="369332"/>
          </a:xfrm>
          <a:prstGeom prst="rect">
            <a:avLst/>
          </a:prstGeom>
          <a:noFill/>
        </p:spPr>
        <p:txBody>
          <a:bodyPr wrap="none" rtlCol="0">
            <a:spAutoFit/>
          </a:bodyPr>
          <a:lstStyle/>
          <a:p>
            <a:r>
              <a:rPr lang="en-US" dirty="0"/>
              <a:t>Fig: Circuit Diagram of the Project</a:t>
            </a:r>
          </a:p>
        </p:txBody>
      </p:sp>
    </p:spTree>
    <p:extLst>
      <p:ext uri="{BB962C8B-B14F-4D97-AF65-F5344CB8AC3E}">
        <p14:creationId xmlns:p14="http://schemas.microsoft.com/office/powerpoint/2010/main" val="330025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7825-2224-4C46-39BD-1EC780CEE12B}"/>
              </a:ext>
            </a:extLst>
          </p:cNvPr>
          <p:cNvSpPr>
            <a:spLocks noGrp="1"/>
          </p:cNvSpPr>
          <p:nvPr>
            <p:ph type="title"/>
          </p:nvPr>
        </p:nvSpPr>
        <p:spPr>
          <a:xfrm>
            <a:off x="3993281" y="149193"/>
            <a:ext cx="4205438" cy="847658"/>
          </a:xfrm>
        </p:spPr>
        <p:txBody>
          <a:bodyPr/>
          <a:lstStyle/>
          <a:p>
            <a:r>
              <a:rPr lang="en-US" b="1" dirty="0"/>
              <a:t>Flowchart</a:t>
            </a:r>
          </a:p>
        </p:txBody>
      </p:sp>
      <p:sp>
        <p:nvSpPr>
          <p:cNvPr id="4" name="Rectangle 3">
            <a:extLst>
              <a:ext uri="{FF2B5EF4-FFF2-40B4-BE49-F238E27FC236}">
                <a16:creationId xmlns:a16="http://schemas.microsoft.com/office/drawing/2014/main" id="{6D929FF5-FAD8-597B-4EA5-6D327F0B5BDF}"/>
              </a:ext>
            </a:extLst>
          </p:cNvPr>
          <p:cNvSpPr/>
          <p:nvPr/>
        </p:nvSpPr>
        <p:spPr>
          <a:xfrm>
            <a:off x="2233061" y="996851"/>
            <a:ext cx="7151571" cy="571195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63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05E4-29CF-1087-F5F1-69F3781D1F5D}"/>
              </a:ext>
            </a:extLst>
          </p:cNvPr>
          <p:cNvSpPr>
            <a:spLocks noGrp="1"/>
          </p:cNvSpPr>
          <p:nvPr>
            <p:ph type="title"/>
          </p:nvPr>
        </p:nvSpPr>
        <p:spPr>
          <a:xfrm>
            <a:off x="2539866" y="293569"/>
            <a:ext cx="7112267" cy="1002483"/>
          </a:xfrm>
        </p:spPr>
        <p:txBody>
          <a:bodyPr>
            <a:normAutofit fontScale="90000"/>
          </a:bodyPr>
          <a:lstStyle/>
          <a:p>
            <a:r>
              <a:rPr lang="en-US" altLang="en-US" sz="5400" b="1" dirty="0">
                <a:solidFill>
                  <a:schemeClr val="tx1"/>
                </a:solidFill>
              </a:rPr>
              <a:t>Results and Discussions</a:t>
            </a:r>
            <a:endParaRPr lang="en-US" dirty="0">
              <a:solidFill>
                <a:schemeClr val="tx1"/>
              </a:solidFill>
            </a:endParaRPr>
          </a:p>
        </p:txBody>
      </p:sp>
      <p:sp>
        <p:nvSpPr>
          <p:cNvPr id="4" name="TextBox 3">
            <a:extLst>
              <a:ext uri="{FF2B5EF4-FFF2-40B4-BE49-F238E27FC236}">
                <a16:creationId xmlns:a16="http://schemas.microsoft.com/office/drawing/2014/main" id="{63368B54-ACF7-2886-4B19-6DEE6BFC8252}"/>
              </a:ext>
            </a:extLst>
          </p:cNvPr>
          <p:cNvSpPr txBox="1"/>
          <p:nvPr/>
        </p:nvSpPr>
        <p:spPr>
          <a:xfrm>
            <a:off x="4841507" y="6195099"/>
            <a:ext cx="1789336" cy="369332"/>
          </a:xfrm>
          <a:prstGeom prst="rect">
            <a:avLst/>
          </a:prstGeom>
          <a:noFill/>
        </p:spPr>
        <p:txBody>
          <a:bodyPr wrap="none" rtlCol="0">
            <a:spAutoFit/>
          </a:bodyPr>
          <a:lstStyle/>
          <a:p>
            <a:r>
              <a:rPr lang="en-US" dirty="0"/>
              <a:t>Fig: </a:t>
            </a:r>
            <a:r>
              <a:rPr lang="en-US" dirty="0" err="1"/>
              <a:t>AutoNav</a:t>
            </a:r>
            <a:r>
              <a:rPr lang="en-US" dirty="0"/>
              <a:t> Car</a:t>
            </a:r>
          </a:p>
        </p:txBody>
      </p:sp>
      <p:sp>
        <p:nvSpPr>
          <p:cNvPr id="5" name="Rectangle: Rounded Corners 4">
            <a:extLst>
              <a:ext uri="{FF2B5EF4-FFF2-40B4-BE49-F238E27FC236}">
                <a16:creationId xmlns:a16="http://schemas.microsoft.com/office/drawing/2014/main" id="{FCFA3E60-2771-434C-5386-46FED1D2B356}"/>
              </a:ext>
            </a:extLst>
          </p:cNvPr>
          <p:cNvSpPr/>
          <p:nvPr/>
        </p:nvSpPr>
        <p:spPr>
          <a:xfrm rot="5400000">
            <a:off x="3538950" y="-850488"/>
            <a:ext cx="4636041" cy="919212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52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CF6F-7B17-FED0-A478-A31AC82A4403}"/>
              </a:ext>
            </a:extLst>
          </p:cNvPr>
          <p:cNvSpPr>
            <a:spLocks noGrp="1"/>
          </p:cNvSpPr>
          <p:nvPr>
            <p:ph type="title"/>
          </p:nvPr>
        </p:nvSpPr>
        <p:spPr>
          <a:xfrm>
            <a:off x="3571775" y="257208"/>
            <a:ext cx="5418221" cy="847658"/>
          </a:xfrm>
        </p:spPr>
        <p:txBody>
          <a:bodyPr/>
          <a:lstStyle/>
          <a:p>
            <a:r>
              <a:rPr lang="en-US" b="1" dirty="0"/>
              <a:t>Color Detection</a:t>
            </a:r>
          </a:p>
        </p:txBody>
      </p:sp>
      <p:sp>
        <p:nvSpPr>
          <p:cNvPr id="6" name="Rectangle: Rounded Corners 5">
            <a:extLst>
              <a:ext uri="{FF2B5EF4-FFF2-40B4-BE49-F238E27FC236}">
                <a16:creationId xmlns:a16="http://schemas.microsoft.com/office/drawing/2014/main" id="{0E9C9B15-B216-ADE0-162D-8597254AAB6C}"/>
              </a:ext>
            </a:extLst>
          </p:cNvPr>
          <p:cNvSpPr/>
          <p:nvPr/>
        </p:nvSpPr>
        <p:spPr>
          <a:xfrm>
            <a:off x="4186988" y="1597795"/>
            <a:ext cx="3301467" cy="401373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90E32D0-A0FF-B6B3-12B6-3C4CFFFD624A}"/>
              </a:ext>
            </a:extLst>
          </p:cNvPr>
          <p:cNvSpPr/>
          <p:nvPr/>
        </p:nvSpPr>
        <p:spPr>
          <a:xfrm>
            <a:off x="356135" y="1597795"/>
            <a:ext cx="3215639" cy="401373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D64DFF0-8888-EB1E-5F14-B629A70D8593}"/>
              </a:ext>
            </a:extLst>
          </p:cNvPr>
          <p:cNvSpPr/>
          <p:nvPr/>
        </p:nvSpPr>
        <p:spPr>
          <a:xfrm>
            <a:off x="8268099" y="1597795"/>
            <a:ext cx="3301467" cy="4013734"/>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DE6F12-019B-E8AD-42C9-32BE57B7984D}"/>
              </a:ext>
            </a:extLst>
          </p:cNvPr>
          <p:cNvSpPr txBox="1"/>
          <p:nvPr/>
        </p:nvSpPr>
        <p:spPr>
          <a:xfrm>
            <a:off x="596766" y="5725501"/>
            <a:ext cx="2560637" cy="369332"/>
          </a:xfrm>
          <a:prstGeom prst="rect">
            <a:avLst/>
          </a:prstGeom>
          <a:noFill/>
        </p:spPr>
        <p:txBody>
          <a:bodyPr wrap="none" rtlCol="0">
            <a:spAutoFit/>
          </a:bodyPr>
          <a:lstStyle/>
          <a:p>
            <a:r>
              <a:rPr lang="en-US" dirty="0"/>
              <a:t>Fig-1: Red color detected</a:t>
            </a:r>
          </a:p>
        </p:txBody>
      </p:sp>
      <p:sp>
        <p:nvSpPr>
          <p:cNvPr id="10" name="TextBox 9">
            <a:extLst>
              <a:ext uri="{FF2B5EF4-FFF2-40B4-BE49-F238E27FC236}">
                <a16:creationId xmlns:a16="http://schemas.microsoft.com/office/drawing/2014/main" id="{C7A9EE48-D781-1786-0248-8BA6730254C0}"/>
              </a:ext>
            </a:extLst>
          </p:cNvPr>
          <p:cNvSpPr txBox="1"/>
          <p:nvPr/>
        </p:nvSpPr>
        <p:spPr>
          <a:xfrm>
            <a:off x="4599273" y="5725501"/>
            <a:ext cx="2629246" cy="369332"/>
          </a:xfrm>
          <a:prstGeom prst="rect">
            <a:avLst/>
          </a:prstGeom>
          <a:noFill/>
        </p:spPr>
        <p:txBody>
          <a:bodyPr wrap="none" rtlCol="0">
            <a:spAutoFit/>
          </a:bodyPr>
          <a:lstStyle/>
          <a:p>
            <a:r>
              <a:rPr lang="en-US" dirty="0"/>
              <a:t>Fig-2: Blue color detected</a:t>
            </a:r>
          </a:p>
        </p:txBody>
      </p:sp>
      <p:sp>
        <p:nvSpPr>
          <p:cNvPr id="11" name="TextBox 10">
            <a:extLst>
              <a:ext uri="{FF2B5EF4-FFF2-40B4-BE49-F238E27FC236}">
                <a16:creationId xmlns:a16="http://schemas.microsoft.com/office/drawing/2014/main" id="{31F71C59-AD1D-24D7-BB88-9DC189E47D82}"/>
              </a:ext>
            </a:extLst>
          </p:cNvPr>
          <p:cNvSpPr txBox="1"/>
          <p:nvPr/>
        </p:nvSpPr>
        <p:spPr>
          <a:xfrm>
            <a:off x="8494135" y="5725501"/>
            <a:ext cx="2764475" cy="369332"/>
          </a:xfrm>
          <a:prstGeom prst="rect">
            <a:avLst/>
          </a:prstGeom>
          <a:noFill/>
        </p:spPr>
        <p:txBody>
          <a:bodyPr wrap="none" rtlCol="0">
            <a:spAutoFit/>
          </a:bodyPr>
          <a:lstStyle/>
          <a:p>
            <a:r>
              <a:rPr lang="en-US" dirty="0"/>
              <a:t>Fig-3: Green color detected</a:t>
            </a:r>
          </a:p>
        </p:txBody>
      </p:sp>
    </p:spTree>
    <p:extLst>
      <p:ext uri="{BB962C8B-B14F-4D97-AF65-F5344CB8AC3E}">
        <p14:creationId xmlns:p14="http://schemas.microsoft.com/office/powerpoint/2010/main" val="1644340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A9EB-19F1-6299-17C9-AA05B8DF9066}"/>
              </a:ext>
            </a:extLst>
          </p:cNvPr>
          <p:cNvSpPr>
            <a:spLocks noGrp="1"/>
          </p:cNvSpPr>
          <p:nvPr>
            <p:ph type="title"/>
          </p:nvPr>
        </p:nvSpPr>
        <p:spPr>
          <a:xfrm>
            <a:off x="2435994" y="220746"/>
            <a:ext cx="7555029" cy="1146041"/>
          </a:xfrm>
        </p:spPr>
        <p:txBody>
          <a:bodyPr>
            <a:normAutofit fontScale="90000"/>
          </a:bodyPr>
          <a:lstStyle/>
          <a:p>
            <a:r>
              <a:rPr lang="en-US" b="1" dirty="0"/>
              <a:t>GUI of Mobile Application</a:t>
            </a:r>
          </a:p>
        </p:txBody>
      </p:sp>
      <p:sp>
        <p:nvSpPr>
          <p:cNvPr id="3" name="TextBox 2">
            <a:extLst>
              <a:ext uri="{FF2B5EF4-FFF2-40B4-BE49-F238E27FC236}">
                <a16:creationId xmlns:a16="http://schemas.microsoft.com/office/drawing/2014/main" id="{05217514-9F47-6971-7E31-067DD7D6A693}"/>
              </a:ext>
            </a:extLst>
          </p:cNvPr>
          <p:cNvSpPr txBox="1"/>
          <p:nvPr/>
        </p:nvSpPr>
        <p:spPr>
          <a:xfrm>
            <a:off x="3705727" y="5919536"/>
            <a:ext cx="4023858" cy="369332"/>
          </a:xfrm>
          <a:prstGeom prst="rect">
            <a:avLst/>
          </a:prstGeom>
          <a:noFill/>
        </p:spPr>
        <p:txBody>
          <a:bodyPr wrap="none" rtlCol="0">
            <a:spAutoFit/>
          </a:bodyPr>
          <a:lstStyle/>
          <a:p>
            <a:r>
              <a:rPr lang="en-US" dirty="0"/>
              <a:t>Fig: Mobile application to control the car</a:t>
            </a:r>
          </a:p>
        </p:txBody>
      </p:sp>
      <p:sp>
        <p:nvSpPr>
          <p:cNvPr id="5" name="Rectangle: Rounded Corners 4">
            <a:extLst>
              <a:ext uri="{FF2B5EF4-FFF2-40B4-BE49-F238E27FC236}">
                <a16:creationId xmlns:a16="http://schemas.microsoft.com/office/drawing/2014/main" id="{8AF71425-E6EF-4293-D1B7-9E50E7737A3C}"/>
              </a:ext>
            </a:extLst>
          </p:cNvPr>
          <p:cNvSpPr/>
          <p:nvPr/>
        </p:nvSpPr>
        <p:spPr>
          <a:xfrm>
            <a:off x="914399" y="1703672"/>
            <a:ext cx="10481913" cy="399448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555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03E1-D16F-308B-2F98-191B26F59D3D}"/>
              </a:ext>
            </a:extLst>
          </p:cNvPr>
          <p:cNvSpPr>
            <a:spLocks noGrp="1"/>
          </p:cNvSpPr>
          <p:nvPr>
            <p:ph type="title"/>
          </p:nvPr>
        </p:nvSpPr>
        <p:spPr>
          <a:xfrm>
            <a:off x="3956786" y="191871"/>
            <a:ext cx="3647173" cy="905410"/>
          </a:xfrm>
        </p:spPr>
        <p:txBody>
          <a:bodyPr/>
          <a:lstStyle/>
          <a:p>
            <a:r>
              <a:rPr lang="en-US" b="1" dirty="0"/>
              <a:t>Conclusion</a:t>
            </a:r>
          </a:p>
        </p:txBody>
      </p:sp>
      <p:sp>
        <p:nvSpPr>
          <p:cNvPr id="4" name="TextBox 3">
            <a:extLst>
              <a:ext uri="{FF2B5EF4-FFF2-40B4-BE49-F238E27FC236}">
                <a16:creationId xmlns:a16="http://schemas.microsoft.com/office/drawing/2014/main" id="{E4E1BA14-3DD6-C720-A3EA-B67111D20A96}"/>
              </a:ext>
            </a:extLst>
          </p:cNvPr>
          <p:cNvSpPr txBox="1"/>
          <p:nvPr/>
        </p:nvSpPr>
        <p:spPr>
          <a:xfrm>
            <a:off x="616819" y="1907984"/>
            <a:ext cx="10336729" cy="3170099"/>
          </a:xfrm>
          <a:prstGeom prst="rect">
            <a:avLst/>
          </a:prstGeom>
          <a:noFill/>
        </p:spPr>
        <p:txBody>
          <a:bodyPr wrap="square" rtlCol="0">
            <a:spAutoFit/>
          </a:bodyPr>
          <a:lstStyle/>
          <a:p>
            <a:pPr algn="just"/>
            <a:r>
              <a:rPr lang="en-US" sz="2800" dirty="0"/>
              <a:t>The development of a Bluetooth controlled robot car was successfully accomplished. </a:t>
            </a:r>
          </a:p>
          <a:p>
            <a:pPr marL="742950" lvl="1" indent="-285750">
              <a:buFont typeface="Arial" panose="020B0604020202020204" pitchFamily="34" charset="0"/>
              <a:buChar char="•"/>
            </a:pPr>
            <a:r>
              <a:rPr lang="en-US" sz="2400" dirty="0">
                <a:solidFill>
                  <a:srgbClr val="FFC000"/>
                </a:solidFill>
              </a:rPr>
              <a:t>The Bluetooth controlled robot car was successfully designed and implemented using Arduino, L298N motor controller, HC-05 Bluetooth module, and TCS3200 color sensor module.</a:t>
            </a:r>
          </a:p>
          <a:p>
            <a:pPr marL="742950" lvl="1" indent="-285750">
              <a:buFont typeface="Arial" panose="020B0604020202020204" pitchFamily="34" charset="0"/>
              <a:buChar char="•"/>
            </a:pPr>
            <a:r>
              <a:rPr lang="en-US" sz="2400" dirty="0">
                <a:solidFill>
                  <a:srgbClr val="FFC000"/>
                </a:solidFill>
              </a:rPr>
              <a:t>The car was able to receive commands from a mobile app, avoid obstacles, follow a colored path, and display sensor readings on an LCD screen, demonstrating the effectiveness of Bluetooth technology in robotics.</a:t>
            </a:r>
          </a:p>
        </p:txBody>
      </p:sp>
    </p:spTree>
    <p:extLst>
      <p:ext uri="{BB962C8B-B14F-4D97-AF65-F5344CB8AC3E}">
        <p14:creationId xmlns:p14="http://schemas.microsoft.com/office/powerpoint/2010/main" val="188647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C693-5381-E3DC-5C91-2615C1FCA3C9}"/>
              </a:ext>
            </a:extLst>
          </p:cNvPr>
          <p:cNvSpPr>
            <a:spLocks noGrp="1"/>
          </p:cNvSpPr>
          <p:nvPr>
            <p:ph type="title"/>
          </p:nvPr>
        </p:nvSpPr>
        <p:spPr>
          <a:xfrm>
            <a:off x="3562149" y="529390"/>
            <a:ext cx="4561573" cy="891791"/>
          </a:xfrm>
        </p:spPr>
        <p:txBody>
          <a:bodyPr/>
          <a:lstStyle/>
          <a:p>
            <a:r>
              <a:rPr lang="en-US" b="1" dirty="0"/>
              <a:t>Future Works</a:t>
            </a:r>
          </a:p>
        </p:txBody>
      </p:sp>
      <p:sp>
        <p:nvSpPr>
          <p:cNvPr id="4" name="TextBox 3">
            <a:extLst>
              <a:ext uri="{FF2B5EF4-FFF2-40B4-BE49-F238E27FC236}">
                <a16:creationId xmlns:a16="http://schemas.microsoft.com/office/drawing/2014/main" id="{7780BB1D-DDB4-3CD0-4476-E48DA432D7B1}"/>
              </a:ext>
            </a:extLst>
          </p:cNvPr>
          <p:cNvSpPr txBox="1"/>
          <p:nvPr/>
        </p:nvSpPr>
        <p:spPr>
          <a:xfrm>
            <a:off x="1155834" y="2184935"/>
            <a:ext cx="10106527"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Implementing more advanced sensors for obstacle avoidance and path detection</a:t>
            </a:r>
          </a:p>
          <a:p>
            <a:pPr marL="285750" indent="-285750" algn="just">
              <a:buFont typeface="Arial" panose="020B0604020202020204" pitchFamily="34" charset="0"/>
              <a:buChar char="•"/>
            </a:pPr>
            <a:r>
              <a:rPr lang="en-US" sz="2400" dirty="0">
                <a:solidFill>
                  <a:srgbClr val="FFC000"/>
                </a:solidFill>
              </a:rPr>
              <a:t>Integrating machine learning algorithms for improved navigation and control</a:t>
            </a:r>
          </a:p>
          <a:p>
            <a:pPr marL="285750" indent="-285750" algn="just">
              <a:buFont typeface="Arial" panose="020B0604020202020204" pitchFamily="34" charset="0"/>
              <a:buChar char="•"/>
            </a:pPr>
            <a:r>
              <a:rPr lang="en-US" sz="2400" dirty="0"/>
              <a:t>Developing a more user-friendly mobile application with additional features and functionalities</a:t>
            </a:r>
          </a:p>
          <a:p>
            <a:pPr marL="285750" indent="-285750" algn="just">
              <a:buFont typeface="Arial" panose="020B0604020202020204" pitchFamily="34" charset="0"/>
              <a:buChar char="•"/>
            </a:pPr>
            <a:r>
              <a:rPr lang="en-US" sz="2400" dirty="0">
                <a:solidFill>
                  <a:srgbClr val="FFC000"/>
                </a:solidFill>
              </a:rPr>
              <a:t>Building a larger and more robust robot car for outdoor use</a:t>
            </a:r>
          </a:p>
          <a:p>
            <a:pPr marL="285750" indent="-285750" algn="just">
              <a:buFont typeface="Arial" panose="020B0604020202020204" pitchFamily="34" charset="0"/>
              <a:buChar char="•"/>
            </a:pPr>
            <a:r>
              <a:rPr lang="en-US" sz="2400" dirty="0"/>
              <a:t>Investigating the potential for swarm robotics with multiple Bluetooth controlled cars working together.</a:t>
            </a:r>
          </a:p>
        </p:txBody>
      </p:sp>
    </p:spTree>
    <p:extLst>
      <p:ext uri="{BB962C8B-B14F-4D97-AF65-F5344CB8AC3E}">
        <p14:creationId xmlns:p14="http://schemas.microsoft.com/office/powerpoint/2010/main" val="3251507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2AA45-876D-521A-F135-D8E4A2985CAD}"/>
              </a:ext>
            </a:extLst>
          </p:cNvPr>
          <p:cNvSpPr>
            <a:spLocks noGrp="1"/>
          </p:cNvSpPr>
          <p:nvPr>
            <p:ph type="title"/>
          </p:nvPr>
        </p:nvSpPr>
        <p:spPr>
          <a:xfrm>
            <a:off x="2984632" y="2156059"/>
            <a:ext cx="5774358" cy="2687855"/>
          </a:xfrm>
        </p:spPr>
        <p:txBody>
          <a:bodyPr>
            <a:noAutofit/>
          </a:bodyPr>
          <a:lstStyle/>
          <a:p>
            <a:r>
              <a:rPr lang="en-US" sz="9600" b="1" dirty="0"/>
              <a:t>Thank You</a:t>
            </a:r>
          </a:p>
        </p:txBody>
      </p:sp>
    </p:spTree>
    <p:extLst>
      <p:ext uri="{BB962C8B-B14F-4D97-AF65-F5344CB8AC3E}">
        <p14:creationId xmlns:p14="http://schemas.microsoft.com/office/powerpoint/2010/main" val="108117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F9B61A-5E37-B604-0369-E23290280F75}"/>
              </a:ext>
            </a:extLst>
          </p:cNvPr>
          <p:cNvSpPr txBox="1">
            <a:spLocks/>
          </p:cNvSpPr>
          <p:nvPr/>
        </p:nvSpPr>
        <p:spPr>
          <a:xfrm>
            <a:off x="4394309" y="522145"/>
            <a:ext cx="4312369" cy="966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solidFill>
                  <a:schemeClr val="tx1"/>
                </a:solidFill>
                <a:cs typeface="Times New Roman" panose="02020603050405020304" pitchFamily="18" charset="0"/>
              </a:rPr>
              <a:t>Outline</a:t>
            </a:r>
          </a:p>
        </p:txBody>
      </p:sp>
      <p:sp>
        <p:nvSpPr>
          <p:cNvPr id="5" name="Subtitle 2">
            <a:extLst>
              <a:ext uri="{FF2B5EF4-FFF2-40B4-BE49-F238E27FC236}">
                <a16:creationId xmlns:a16="http://schemas.microsoft.com/office/drawing/2014/main" id="{266F4FC2-0464-2B47-DB67-A028BEB0088A}"/>
              </a:ext>
            </a:extLst>
          </p:cNvPr>
          <p:cNvSpPr txBox="1">
            <a:spLocks/>
          </p:cNvSpPr>
          <p:nvPr/>
        </p:nvSpPr>
        <p:spPr>
          <a:xfrm>
            <a:off x="1539541" y="2601119"/>
            <a:ext cx="7167137" cy="31337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6312B12-D44D-28DE-CA4F-918025AA45D1}"/>
              </a:ext>
            </a:extLst>
          </p:cNvPr>
          <p:cNvSpPr txBox="1"/>
          <p:nvPr/>
        </p:nvSpPr>
        <p:spPr>
          <a:xfrm>
            <a:off x="2633357" y="2057400"/>
            <a:ext cx="4979504"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Objectives</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Introduction </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Research/working method </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Description of the work </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Results and discussions </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Conclusions </a:t>
            </a:r>
          </a:p>
          <a:p>
            <a:pPr marL="285750" indent="-28575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Future works </a:t>
            </a:r>
          </a:p>
        </p:txBody>
      </p:sp>
    </p:spTree>
    <p:extLst>
      <p:ext uri="{BB962C8B-B14F-4D97-AF65-F5344CB8AC3E}">
        <p14:creationId xmlns:p14="http://schemas.microsoft.com/office/powerpoint/2010/main" val="245779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7859-0316-C55E-68DB-A386AC985ED4}"/>
              </a:ext>
            </a:extLst>
          </p:cNvPr>
          <p:cNvSpPr>
            <a:spLocks noGrp="1"/>
          </p:cNvSpPr>
          <p:nvPr>
            <p:ph type="title"/>
          </p:nvPr>
        </p:nvSpPr>
        <p:spPr>
          <a:xfrm>
            <a:off x="2763253" y="307373"/>
            <a:ext cx="7121893" cy="1325563"/>
          </a:xfrm>
        </p:spPr>
        <p:txBody>
          <a:bodyPr>
            <a:normAutofit/>
          </a:bodyPr>
          <a:lstStyle/>
          <a:p>
            <a:pPr algn="ctr"/>
            <a:r>
              <a:rPr lang="en-US" altLang="en-US" sz="5400" b="1" dirty="0">
                <a:solidFill>
                  <a:schemeClr val="tx1"/>
                </a:solidFill>
                <a:cs typeface="Times New Roman" panose="02020603050405020304" pitchFamily="18" charset="0"/>
              </a:rPr>
              <a:t>Objectives of the Work</a:t>
            </a:r>
            <a:endParaRPr lang="en-US" dirty="0">
              <a:solidFill>
                <a:schemeClr val="tx1"/>
              </a:solidFill>
              <a:cs typeface="Times New Roman" panose="02020603050405020304" pitchFamily="18" charset="0"/>
            </a:endParaRPr>
          </a:p>
        </p:txBody>
      </p:sp>
      <p:sp>
        <p:nvSpPr>
          <p:cNvPr id="3" name="Content Placeholder 2">
            <a:extLst>
              <a:ext uri="{FF2B5EF4-FFF2-40B4-BE49-F238E27FC236}">
                <a16:creationId xmlns:a16="http://schemas.microsoft.com/office/drawing/2014/main" id="{6219413C-8C9B-A651-050A-8B5AC51EBEF6}"/>
              </a:ext>
            </a:extLst>
          </p:cNvPr>
          <p:cNvSpPr>
            <a:spLocks noGrp="1"/>
          </p:cNvSpPr>
          <p:nvPr>
            <p:ph idx="1"/>
          </p:nvPr>
        </p:nvSpPr>
        <p:spPr/>
        <p:txBody>
          <a:bodyPr>
            <a:normAutofit fontScale="92500" lnSpcReduction="20000"/>
          </a:bodyPr>
          <a:lstStyle/>
          <a:p>
            <a:pPr algn="just" eaLnBrk="1" hangingPunct="1">
              <a:spcAft>
                <a:spcPts val="1200"/>
              </a:spcAft>
              <a:buFontTx/>
              <a:buChar char="•"/>
            </a:pPr>
            <a:r>
              <a:rPr lang="en-US" altLang="en-US" sz="2800" dirty="0">
                <a:solidFill>
                  <a:schemeClr val="tx1"/>
                </a:solidFill>
              </a:rPr>
              <a:t>To design and construct a functional robot car that is capable of movement and steering under the control of Motor Controller Module.</a:t>
            </a:r>
          </a:p>
          <a:p>
            <a:pPr algn="just" eaLnBrk="1" hangingPunct="1">
              <a:spcAft>
                <a:spcPts val="1200"/>
              </a:spcAft>
              <a:buFontTx/>
              <a:buChar char="•"/>
            </a:pPr>
            <a:r>
              <a:rPr lang="en-US" altLang="en-US" sz="2800" dirty="0">
                <a:solidFill>
                  <a:srgbClr val="FFC000"/>
                </a:solidFill>
              </a:rPr>
              <a:t>To program an Arduino Uno microcontroller board to interpret incoming signals from an Bluetooth Module as commands for the car's motors to move forward, backward, turn left, or turn right.</a:t>
            </a:r>
          </a:p>
          <a:p>
            <a:pPr algn="just" eaLnBrk="1" hangingPunct="1">
              <a:spcAft>
                <a:spcPts val="1200"/>
              </a:spcAft>
              <a:buFontTx/>
              <a:buChar char="•"/>
            </a:pPr>
            <a:r>
              <a:rPr lang="en-US" altLang="en-US" sz="2800" dirty="0">
                <a:solidFill>
                  <a:schemeClr val="tx1"/>
                </a:solidFill>
              </a:rPr>
              <a:t>To establish a wireless Bluetooth connection between a mobile application and the Bluetooth Module that allows the user to control the car's movement via a graphical user interface (GUI) on their smartphone. </a:t>
            </a:r>
          </a:p>
          <a:p>
            <a:pPr algn="just" eaLnBrk="1" hangingPunct="1">
              <a:spcAft>
                <a:spcPts val="1200"/>
              </a:spcAft>
              <a:buFontTx/>
              <a:buChar char="•"/>
            </a:pPr>
            <a:r>
              <a:rPr lang="en-US" altLang="en-US" sz="2800" dirty="0">
                <a:solidFill>
                  <a:srgbClr val="FFC000"/>
                </a:solidFill>
              </a:rPr>
              <a:t>To integrate an I2C LCD Display to provide real-time color detection of objects in front of the car.</a:t>
            </a:r>
          </a:p>
          <a:p>
            <a:endParaRPr lang="en-US" dirty="0">
              <a:solidFill>
                <a:schemeClr val="tx1"/>
              </a:solidFill>
            </a:endParaRPr>
          </a:p>
        </p:txBody>
      </p:sp>
    </p:spTree>
    <p:extLst>
      <p:ext uri="{BB962C8B-B14F-4D97-AF65-F5344CB8AC3E}">
        <p14:creationId xmlns:p14="http://schemas.microsoft.com/office/powerpoint/2010/main" val="41339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E0-296A-FF95-FCE8-AE1C47EAF5EC}"/>
              </a:ext>
            </a:extLst>
          </p:cNvPr>
          <p:cNvSpPr>
            <a:spLocks noGrp="1"/>
          </p:cNvSpPr>
          <p:nvPr>
            <p:ph type="title"/>
          </p:nvPr>
        </p:nvSpPr>
        <p:spPr>
          <a:xfrm>
            <a:off x="3901841" y="336249"/>
            <a:ext cx="4388318" cy="857283"/>
          </a:xfrm>
        </p:spPr>
        <p:txBody>
          <a:bodyPr>
            <a:normAutofit/>
          </a:bodyPr>
          <a:lstStyle/>
          <a:p>
            <a:r>
              <a:rPr lang="en-US" altLang="en-US" sz="5400" b="1" dirty="0">
                <a:solidFill>
                  <a:schemeClr val="tx1"/>
                </a:solidFill>
                <a:cs typeface="Times New Roman" panose="02020603050405020304" pitchFamily="18" charset="0"/>
              </a:rPr>
              <a:t>Introduction</a:t>
            </a:r>
            <a:endParaRPr lang="en-US" dirty="0">
              <a:solidFill>
                <a:schemeClr val="tx1"/>
              </a:solidFill>
              <a:cs typeface="Times New Roman" panose="02020603050405020304" pitchFamily="18" charset="0"/>
            </a:endParaRPr>
          </a:p>
        </p:txBody>
      </p:sp>
      <p:sp>
        <p:nvSpPr>
          <p:cNvPr id="4" name="TextBox 3">
            <a:extLst>
              <a:ext uri="{FF2B5EF4-FFF2-40B4-BE49-F238E27FC236}">
                <a16:creationId xmlns:a16="http://schemas.microsoft.com/office/drawing/2014/main" id="{FE203B09-8C40-340D-CA02-2C0D3B8E9053}"/>
              </a:ext>
            </a:extLst>
          </p:cNvPr>
          <p:cNvSpPr txBox="1"/>
          <p:nvPr/>
        </p:nvSpPr>
        <p:spPr>
          <a:xfrm>
            <a:off x="404261" y="2021306"/>
            <a:ext cx="7757962" cy="4493538"/>
          </a:xfrm>
          <a:prstGeom prst="rect">
            <a:avLst/>
          </a:prstGeom>
          <a:noFill/>
        </p:spPr>
        <p:txBody>
          <a:bodyPr wrap="square" rtlCol="0">
            <a:spAutoFit/>
          </a:bodyPr>
          <a:lstStyle/>
          <a:p>
            <a:pPr algn="just"/>
            <a:r>
              <a:rPr lang="en-US" sz="2600" dirty="0"/>
              <a:t>The development of robotic vehicles is an area of research that has attracted the attention of many researchers due to its potential applications in various fields. This project aims to develop a Bluetooth-controlled robot car using an Arduino Uno and various components such as a motor controller, battery, and sensors. The car </a:t>
            </a:r>
          </a:p>
          <a:p>
            <a:pPr algn="just"/>
            <a:endParaRPr lang="en-US" sz="2600" dirty="0"/>
          </a:p>
          <a:p>
            <a:pPr marL="742950" lvl="1" indent="-285750" algn="just">
              <a:buFont typeface="Arial" panose="020B0604020202020204" pitchFamily="34" charset="0"/>
              <a:buChar char="•"/>
            </a:pPr>
            <a:r>
              <a:rPr lang="en-US" sz="2600" dirty="0"/>
              <a:t>can be controlled via a mobile application </a:t>
            </a:r>
          </a:p>
          <a:p>
            <a:pPr marL="742950" lvl="1" indent="-285750" algn="just">
              <a:buFont typeface="Arial" panose="020B0604020202020204" pitchFamily="34" charset="0"/>
              <a:buChar char="•"/>
            </a:pPr>
            <a:r>
              <a:rPr lang="en-US" sz="2600" dirty="0"/>
              <a:t>can detect colors using a color sensor module.</a:t>
            </a:r>
          </a:p>
          <a:p>
            <a:pPr algn="just"/>
            <a:endParaRPr lang="en-US" sz="2600" dirty="0"/>
          </a:p>
        </p:txBody>
      </p:sp>
      <p:sp>
        <p:nvSpPr>
          <p:cNvPr id="3" name="Rectangle: Rounded Corners 2">
            <a:extLst>
              <a:ext uri="{FF2B5EF4-FFF2-40B4-BE49-F238E27FC236}">
                <a16:creationId xmlns:a16="http://schemas.microsoft.com/office/drawing/2014/main" id="{105F0E13-DED7-9E62-6D60-D781D6EB7166}"/>
              </a:ext>
            </a:extLst>
          </p:cNvPr>
          <p:cNvSpPr/>
          <p:nvPr/>
        </p:nvSpPr>
        <p:spPr>
          <a:xfrm>
            <a:off x="8893743" y="2021306"/>
            <a:ext cx="3089709" cy="3022333"/>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71A684-D8FF-6DFD-BCC4-01273F65E026}"/>
              </a:ext>
            </a:extLst>
          </p:cNvPr>
          <p:cNvSpPr txBox="1"/>
          <p:nvPr/>
        </p:nvSpPr>
        <p:spPr>
          <a:xfrm>
            <a:off x="9769643" y="5043639"/>
            <a:ext cx="1530484" cy="369332"/>
          </a:xfrm>
          <a:prstGeom prst="rect">
            <a:avLst/>
          </a:prstGeom>
          <a:noFill/>
        </p:spPr>
        <p:txBody>
          <a:bodyPr wrap="none" rtlCol="0">
            <a:spAutoFit/>
          </a:bodyPr>
          <a:lstStyle/>
          <a:p>
            <a:r>
              <a:rPr lang="en-US" dirty="0"/>
              <a:t>Fig: Robot Car</a:t>
            </a:r>
          </a:p>
        </p:txBody>
      </p:sp>
    </p:spTree>
    <p:extLst>
      <p:ext uri="{BB962C8B-B14F-4D97-AF65-F5344CB8AC3E}">
        <p14:creationId xmlns:p14="http://schemas.microsoft.com/office/powerpoint/2010/main" val="391368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4171-50E1-BAB6-CFA7-2FC936C06D8D}"/>
              </a:ext>
            </a:extLst>
          </p:cNvPr>
          <p:cNvSpPr>
            <a:spLocks noGrp="1"/>
          </p:cNvSpPr>
          <p:nvPr>
            <p:ph type="title"/>
          </p:nvPr>
        </p:nvSpPr>
        <p:spPr>
          <a:xfrm>
            <a:off x="2099110" y="278498"/>
            <a:ext cx="8527181" cy="1040163"/>
          </a:xfrm>
        </p:spPr>
        <p:txBody>
          <a:bodyPr>
            <a:noAutofit/>
          </a:bodyPr>
          <a:lstStyle/>
          <a:p>
            <a:r>
              <a:rPr lang="en-US" b="1" dirty="0"/>
              <a:t>Background and Motivation</a:t>
            </a:r>
          </a:p>
        </p:txBody>
      </p:sp>
      <p:sp>
        <p:nvSpPr>
          <p:cNvPr id="3" name="Content Placeholder 2">
            <a:extLst>
              <a:ext uri="{FF2B5EF4-FFF2-40B4-BE49-F238E27FC236}">
                <a16:creationId xmlns:a16="http://schemas.microsoft.com/office/drawing/2014/main" id="{89C43A7B-47BF-D71B-6721-0231C01A9113}"/>
              </a:ext>
            </a:extLst>
          </p:cNvPr>
          <p:cNvSpPr>
            <a:spLocks noGrp="1"/>
          </p:cNvSpPr>
          <p:nvPr>
            <p:ph idx="1"/>
          </p:nvPr>
        </p:nvSpPr>
        <p:spPr>
          <a:xfrm>
            <a:off x="1120000" y="1825625"/>
            <a:ext cx="10233800" cy="3949533"/>
          </a:xfrm>
        </p:spPr>
        <p:txBody>
          <a:bodyPr>
            <a:normAutofit/>
          </a:bodyPr>
          <a:lstStyle/>
          <a:p>
            <a:pPr algn="just"/>
            <a:r>
              <a:rPr lang="en-US" dirty="0"/>
              <a:t>With the increasing demand for remote-controlled robots in various fields, we aimed to design and develop a Bluetooth-controlled robot car using an Arduino Uno and various components.</a:t>
            </a:r>
          </a:p>
          <a:p>
            <a:pPr algn="just"/>
            <a:r>
              <a:rPr lang="en-US" dirty="0">
                <a:solidFill>
                  <a:srgbClr val="FFC000"/>
                </a:solidFill>
              </a:rPr>
              <a:t>The use of Bluetooth technology in robotics has gained significant attention due to its ease of use and versatility in various applications.</a:t>
            </a:r>
          </a:p>
          <a:p>
            <a:pPr algn="just"/>
            <a:r>
              <a:rPr lang="en-US" dirty="0"/>
              <a:t>The robot car can be used for various purposes, including surveillance, exploration, and educational purposes.</a:t>
            </a:r>
          </a:p>
        </p:txBody>
      </p:sp>
    </p:spTree>
    <p:extLst>
      <p:ext uri="{BB962C8B-B14F-4D97-AF65-F5344CB8AC3E}">
        <p14:creationId xmlns:p14="http://schemas.microsoft.com/office/powerpoint/2010/main" val="27247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A635-74C0-071C-A956-BEF73015016D}"/>
              </a:ext>
            </a:extLst>
          </p:cNvPr>
          <p:cNvSpPr>
            <a:spLocks noGrp="1"/>
          </p:cNvSpPr>
          <p:nvPr>
            <p:ph type="title"/>
          </p:nvPr>
        </p:nvSpPr>
        <p:spPr>
          <a:xfrm>
            <a:off x="2975008" y="336249"/>
            <a:ext cx="6640629" cy="963161"/>
          </a:xfrm>
        </p:spPr>
        <p:txBody>
          <a:bodyPr/>
          <a:lstStyle/>
          <a:p>
            <a:r>
              <a:rPr lang="en-US" b="1" dirty="0"/>
              <a:t>What has been done</a:t>
            </a:r>
          </a:p>
        </p:txBody>
      </p:sp>
      <p:sp>
        <p:nvSpPr>
          <p:cNvPr id="3" name="Content Placeholder 2">
            <a:extLst>
              <a:ext uri="{FF2B5EF4-FFF2-40B4-BE49-F238E27FC236}">
                <a16:creationId xmlns:a16="http://schemas.microsoft.com/office/drawing/2014/main" id="{8C25A183-FC0D-F7A3-8B34-E67FD3885393}"/>
              </a:ext>
            </a:extLst>
          </p:cNvPr>
          <p:cNvSpPr>
            <a:spLocks noGrp="1"/>
          </p:cNvSpPr>
          <p:nvPr>
            <p:ph idx="1"/>
          </p:nvPr>
        </p:nvSpPr>
        <p:spPr>
          <a:xfrm>
            <a:off x="1225877" y="1978810"/>
            <a:ext cx="10233800" cy="2900379"/>
          </a:xfrm>
        </p:spPr>
        <p:txBody>
          <a:bodyPr/>
          <a:lstStyle/>
          <a:p>
            <a:pPr algn="just"/>
            <a:r>
              <a:rPr lang="en-US" dirty="0"/>
              <a:t>We have successfully built a robot car using a Robot Car Chassis (Set) 2WD, L298N Dual Motor Controller Module, HC-05 Bluetooth Module Breakout, and other components. </a:t>
            </a:r>
          </a:p>
          <a:p>
            <a:pPr algn="just"/>
            <a:r>
              <a:rPr lang="en-US" dirty="0">
                <a:solidFill>
                  <a:srgbClr val="FFC000"/>
                </a:solidFill>
              </a:rPr>
              <a:t>The car can be controlled via Bluetooth using a mobile application</a:t>
            </a:r>
          </a:p>
          <a:p>
            <a:pPr algn="just"/>
            <a:r>
              <a:rPr lang="en-US" dirty="0"/>
              <a:t>it can track colors using the TCS3200 Color Sensor Module and GY-31 TCS3200 RGB Color Sensor Recognition Module.</a:t>
            </a:r>
          </a:p>
        </p:txBody>
      </p:sp>
    </p:spTree>
    <p:extLst>
      <p:ext uri="{BB962C8B-B14F-4D97-AF65-F5344CB8AC3E}">
        <p14:creationId xmlns:p14="http://schemas.microsoft.com/office/powerpoint/2010/main" val="148985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CA3A-7AD8-22C3-8541-0AE2E2CE13FD}"/>
              </a:ext>
            </a:extLst>
          </p:cNvPr>
          <p:cNvSpPr>
            <a:spLocks noGrp="1"/>
          </p:cNvSpPr>
          <p:nvPr>
            <p:ph type="title"/>
          </p:nvPr>
        </p:nvSpPr>
        <p:spPr>
          <a:xfrm>
            <a:off x="2132126" y="249621"/>
            <a:ext cx="8209547" cy="1325563"/>
          </a:xfrm>
        </p:spPr>
        <p:txBody>
          <a:bodyPr/>
          <a:lstStyle/>
          <a:p>
            <a:r>
              <a:rPr lang="en-US" altLang="en-US" sz="5400" b="1" dirty="0">
                <a:solidFill>
                  <a:schemeClr val="tx1"/>
                </a:solidFill>
              </a:rPr>
              <a:t>Research/Working Method</a:t>
            </a:r>
            <a:endParaRPr lang="en-US" dirty="0">
              <a:solidFill>
                <a:schemeClr val="tx1"/>
              </a:solidFill>
            </a:endParaRPr>
          </a:p>
        </p:txBody>
      </p:sp>
      <p:sp>
        <p:nvSpPr>
          <p:cNvPr id="3" name="Content Placeholder 2">
            <a:extLst>
              <a:ext uri="{FF2B5EF4-FFF2-40B4-BE49-F238E27FC236}">
                <a16:creationId xmlns:a16="http://schemas.microsoft.com/office/drawing/2014/main" id="{3060D2CF-726A-FBAC-F5A1-5E53EA8D7342}"/>
              </a:ext>
            </a:extLst>
          </p:cNvPr>
          <p:cNvSpPr>
            <a:spLocks noGrp="1"/>
          </p:cNvSpPr>
          <p:nvPr>
            <p:ph idx="1"/>
          </p:nvPr>
        </p:nvSpPr>
        <p:spPr>
          <a:xfrm>
            <a:off x="1120000" y="1825625"/>
            <a:ext cx="10233800" cy="3795529"/>
          </a:xfrm>
        </p:spPr>
        <p:txBody>
          <a:bodyPr/>
          <a:lstStyle/>
          <a:p>
            <a:pPr algn="just"/>
            <a:r>
              <a:rPr lang="en-US" dirty="0"/>
              <a:t>The robot car is controlled by an Arduino Uno microcontroller, which receives commands via Bluetooth from a mobile application.</a:t>
            </a:r>
          </a:p>
          <a:p>
            <a:pPr algn="just"/>
            <a:r>
              <a:rPr lang="en-US" dirty="0">
                <a:solidFill>
                  <a:srgbClr val="FFC000"/>
                </a:solidFill>
              </a:rPr>
              <a:t>The L298N Dual Motor Controller Module is used to control the motors and direction of the robot car.</a:t>
            </a:r>
          </a:p>
          <a:p>
            <a:pPr algn="just"/>
            <a:r>
              <a:rPr lang="en-US" dirty="0"/>
              <a:t>The TCS3200 Color Sensor Module and GY-31 TCS3200 RGB Color Sensor Recognition Module are used to detect colors.</a:t>
            </a:r>
          </a:p>
          <a:p>
            <a:pPr algn="just"/>
            <a:r>
              <a:rPr lang="en-US" dirty="0">
                <a:solidFill>
                  <a:srgbClr val="FFC000"/>
                </a:solidFill>
              </a:rPr>
              <a:t>The I2C LCD Display is used to display the color detected by the  robot car.</a:t>
            </a:r>
          </a:p>
        </p:txBody>
      </p:sp>
    </p:spTree>
    <p:extLst>
      <p:ext uri="{BB962C8B-B14F-4D97-AF65-F5344CB8AC3E}">
        <p14:creationId xmlns:p14="http://schemas.microsoft.com/office/powerpoint/2010/main" val="3988498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BAD4-C549-C7B7-D4CD-F4A1A6FDD045}"/>
              </a:ext>
            </a:extLst>
          </p:cNvPr>
          <p:cNvSpPr>
            <a:spLocks noGrp="1"/>
          </p:cNvSpPr>
          <p:nvPr>
            <p:ph type="title"/>
          </p:nvPr>
        </p:nvSpPr>
        <p:spPr>
          <a:xfrm>
            <a:off x="2380761" y="197331"/>
            <a:ext cx="7593531" cy="972787"/>
          </a:xfrm>
        </p:spPr>
        <p:txBody>
          <a:bodyPr/>
          <a:lstStyle/>
          <a:p>
            <a:r>
              <a:rPr lang="en-US" altLang="en-US" sz="5400" b="1" dirty="0">
                <a:solidFill>
                  <a:schemeClr val="tx1"/>
                </a:solidFill>
              </a:rPr>
              <a:t>Description of the Work</a:t>
            </a:r>
            <a:endParaRPr lang="en-US" dirty="0">
              <a:solidFill>
                <a:schemeClr val="tx1"/>
              </a:solidFill>
            </a:endParaRPr>
          </a:p>
        </p:txBody>
      </p:sp>
      <p:sp>
        <p:nvSpPr>
          <p:cNvPr id="4" name="TextBox 3">
            <a:extLst>
              <a:ext uri="{FF2B5EF4-FFF2-40B4-BE49-F238E27FC236}">
                <a16:creationId xmlns:a16="http://schemas.microsoft.com/office/drawing/2014/main" id="{F157C638-5578-5D0D-2611-1B54CB56091A}"/>
              </a:ext>
            </a:extLst>
          </p:cNvPr>
          <p:cNvSpPr txBox="1"/>
          <p:nvPr/>
        </p:nvSpPr>
        <p:spPr>
          <a:xfrm>
            <a:off x="298382" y="1953928"/>
            <a:ext cx="5879144" cy="5078313"/>
          </a:xfrm>
          <a:prstGeom prst="rect">
            <a:avLst/>
          </a:prstGeom>
          <a:noFill/>
        </p:spPr>
        <p:txBody>
          <a:bodyPr wrap="square" rtlCol="0">
            <a:spAutoFit/>
          </a:bodyPr>
          <a:lstStyle/>
          <a:p>
            <a:pPr marL="0" indent="0" algn="just">
              <a:buNone/>
            </a:pPr>
            <a:r>
              <a:rPr lang="en-US" sz="2800" dirty="0">
                <a:latin typeface="Calibri" panose="020F0502020204030204" pitchFamily="34" charset="0"/>
                <a:ea typeface="Calibri" panose="020F0502020204030204" pitchFamily="34" charset="0"/>
                <a:cs typeface="Calibri" panose="020F0502020204030204" pitchFamily="34" charset="0"/>
              </a:rPr>
              <a:t>In this study, we aim to design and construct a Bluetooth-controlled robot car using:</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 a robot car chassis, </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L298N Dual Motor Controller Module, </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3.7V 18650 Rechargeable Li-ion Battery, </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Arduino Uno</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HC-05 Bluetooth Module Breakout </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TCS3200 Color Sensor Module</a:t>
            </a:r>
          </a:p>
          <a:p>
            <a:pPr marL="914400" lvl="1" indent="-457200">
              <a:buFont typeface="Arial" panose="020B0604020202020204" pitchFamily="34" charset="0"/>
              <a:buChar char="•"/>
            </a:pPr>
            <a:r>
              <a:rPr lang="en-US" sz="2400" dirty="0">
                <a:solidFill>
                  <a:srgbClr val="FFC000"/>
                </a:solidFill>
                <a:latin typeface="Calibri" panose="020F0502020204030204" pitchFamily="34" charset="0"/>
                <a:ea typeface="Calibri" panose="020F0502020204030204" pitchFamily="34" charset="0"/>
                <a:cs typeface="Calibri" panose="020F0502020204030204" pitchFamily="34" charset="0"/>
              </a:rPr>
              <a:t>I2C LCD Display (16x2).</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76F9C5A4-4B72-4D4A-3772-AB8DD37FB8F7}"/>
              </a:ext>
            </a:extLst>
          </p:cNvPr>
          <p:cNvSpPr/>
          <p:nvPr/>
        </p:nvSpPr>
        <p:spPr>
          <a:xfrm>
            <a:off x="7873464" y="2184935"/>
            <a:ext cx="3753853" cy="341696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5FFE2A-9363-3A16-08B2-DEDA6E6C7A13}"/>
              </a:ext>
            </a:extLst>
          </p:cNvPr>
          <p:cNvSpPr txBox="1"/>
          <p:nvPr/>
        </p:nvSpPr>
        <p:spPr>
          <a:xfrm>
            <a:off x="8989996" y="5601902"/>
            <a:ext cx="1802673" cy="369332"/>
          </a:xfrm>
          <a:prstGeom prst="rect">
            <a:avLst/>
          </a:prstGeom>
          <a:noFill/>
        </p:spPr>
        <p:txBody>
          <a:bodyPr wrap="none" rtlCol="0">
            <a:spAutoFit/>
          </a:bodyPr>
          <a:lstStyle/>
          <a:p>
            <a:r>
              <a:rPr lang="en-US" dirty="0"/>
              <a:t>Fig: Components</a:t>
            </a:r>
          </a:p>
        </p:txBody>
      </p:sp>
    </p:spTree>
    <p:extLst>
      <p:ext uri="{BB962C8B-B14F-4D97-AF65-F5344CB8AC3E}">
        <p14:creationId xmlns:p14="http://schemas.microsoft.com/office/powerpoint/2010/main" val="358312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92B3-64F7-9315-F206-FB651EACFA15}"/>
              </a:ext>
            </a:extLst>
          </p:cNvPr>
          <p:cNvSpPr>
            <a:spLocks noGrp="1"/>
          </p:cNvSpPr>
          <p:nvPr>
            <p:ph type="title"/>
          </p:nvPr>
        </p:nvSpPr>
        <p:spPr>
          <a:xfrm>
            <a:off x="3281011" y="124495"/>
            <a:ext cx="5629977" cy="1011288"/>
          </a:xfrm>
        </p:spPr>
        <p:txBody>
          <a:bodyPr>
            <a:normAutofit/>
          </a:bodyPr>
          <a:lstStyle/>
          <a:p>
            <a:r>
              <a:rPr lang="en-US" altLang="en-US" sz="5400" b="1" dirty="0">
                <a:solidFill>
                  <a:schemeClr val="tx1"/>
                </a:solidFill>
              </a:rPr>
              <a:t>Key Components</a:t>
            </a:r>
            <a:endParaRPr lang="en-US" dirty="0">
              <a:solidFill>
                <a:schemeClr val="tx1"/>
              </a:solidFill>
            </a:endParaRPr>
          </a:p>
        </p:txBody>
      </p:sp>
      <p:sp>
        <p:nvSpPr>
          <p:cNvPr id="5" name="Rectangle: Rounded Corners 4">
            <a:extLst>
              <a:ext uri="{FF2B5EF4-FFF2-40B4-BE49-F238E27FC236}">
                <a16:creationId xmlns:a16="http://schemas.microsoft.com/office/drawing/2014/main" id="{F8AC48EB-8BF7-2121-BE37-1CF8D66BCA74}"/>
              </a:ext>
            </a:extLst>
          </p:cNvPr>
          <p:cNvSpPr/>
          <p:nvPr/>
        </p:nvSpPr>
        <p:spPr>
          <a:xfrm>
            <a:off x="8431729" y="4049829"/>
            <a:ext cx="3009499" cy="188895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B17BB2A-1E47-C345-B495-DC97D9F78D23}"/>
              </a:ext>
            </a:extLst>
          </p:cNvPr>
          <p:cNvSpPr txBox="1"/>
          <p:nvPr/>
        </p:nvSpPr>
        <p:spPr>
          <a:xfrm>
            <a:off x="750771" y="3898231"/>
            <a:ext cx="6872437" cy="2369880"/>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This driver module is made using L298N, a high current, high voltage dual full bridge. It is designed: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to accept standard TTL voltage levels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to drive inductive loads such as DC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capable of driving voltages up to 46V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continuous current up to 2A in each channel.</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8232776-0B86-0081-F2AF-483DA34EE7BA}"/>
              </a:ext>
            </a:extLst>
          </p:cNvPr>
          <p:cNvSpPr txBox="1"/>
          <p:nvPr/>
        </p:nvSpPr>
        <p:spPr>
          <a:xfrm>
            <a:off x="750771" y="1249062"/>
            <a:ext cx="5746282" cy="2800767"/>
          </a:xfrm>
          <a:prstGeom prst="rect">
            <a:avLst/>
          </a:prstGeom>
          <a:noFill/>
        </p:spPr>
        <p:txBody>
          <a:bodyPr wrap="square" rtlCol="0">
            <a:spAutoFit/>
          </a:bodyPr>
          <a:lstStyle/>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Arduino Uno is an open-source microcontroller board based on the: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Microchip ATmega328P microcontroller,</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 an 8-bit microcontroller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with 32KB of Flash memory </a:t>
            </a:r>
          </a:p>
          <a:p>
            <a:pPr marL="1200150" lvl="2" indent="-28575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and 2KB of RAM.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F6AC7FBE-F702-BFDC-1EFC-A8F810B661AF}"/>
              </a:ext>
            </a:extLst>
          </p:cNvPr>
          <p:cNvSpPr/>
          <p:nvPr/>
        </p:nvSpPr>
        <p:spPr>
          <a:xfrm>
            <a:off x="8431730" y="1376412"/>
            <a:ext cx="2858704" cy="1761423"/>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B6BC8F5-E8D4-B57B-D7C4-E79C647923A3}"/>
              </a:ext>
            </a:extLst>
          </p:cNvPr>
          <p:cNvSpPr txBox="1"/>
          <p:nvPr/>
        </p:nvSpPr>
        <p:spPr>
          <a:xfrm>
            <a:off x="9336505" y="3193798"/>
            <a:ext cx="1338315" cy="369332"/>
          </a:xfrm>
          <a:prstGeom prst="rect">
            <a:avLst/>
          </a:prstGeom>
          <a:noFill/>
        </p:spPr>
        <p:txBody>
          <a:bodyPr wrap="none" rtlCol="0">
            <a:spAutoFit/>
          </a:bodyPr>
          <a:lstStyle/>
          <a:p>
            <a:r>
              <a:rPr lang="en-US" dirty="0"/>
              <a:t>Fig: Arduino</a:t>
            </a:r>
          </a:p>
        </p:txBody>
      </p:sp>
      <p:sp>
        <p:nvSpPr>
          <p:cNvPr id="4" name="TextBox 3">
            <a:extLst>
              <a:ext uri="{FF2B5EF4-FFF2-40B4-BE49-F238E27FC236}">
                <a16:creationId xmlns:a16="http://schemas.microsoft.com/office/drawing/2014/main" id="{987F2F75-828D-22E4-743D-E678DB92FB33}"/>
              </a:ext>
            </a:extLst>
          </p:cNvPr>
          <p:cNvSpPr txBox="1"/>
          <p:nvPr/>
        </p:nvSpPr>
        <p:spPr>
          <a:xfrm>
            <a:off x="9049631" y="5948970"/>
            <a:ext cx="1912062" cy="369332"/>
          </a:xfrm>
          <a:prstGeom prst="rect">
            <a:avLst/>
          </a:prstGeom>
          <a:noFill/>
        </p:spPr>
        <p:txBody>
          <a:bodyPr wrap="non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Fig: Driver module</a:t>
            </a:r>
            <a:endParaRPr lang="en-US" dirty="0"/>
          </a:p>
        </p:txBody>
      </p:sp>
    </p:spTree>
    <p:extLst>
      <p:ext uri="{BB962C8B-B14F-4D97-AF65-F5344CB8AC3E}">
        <p14:creationId xmlns:p14="http://schemas.microsoft.com/office/powerpoint/2010/main" val="79515348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442</TotalTime>
  <Words>929</Words>
  <Application>Microsoft Office PowerPoint</Application>
  <PresentationFormat>Widescreen</PresentationFormat>
  <Paragraphs>107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Corbel</vt:lpstr>
      <vt:lpstr>Times New Roman</vt:lpstr>
      <vt:lpstr>Depth</vt:lpstr>
      <vt:lpstr>PowerPoint Presentation</vt:lpstr>
      <vt:lpstr>PowerPoint Presentation</vt:lpstr>
      <vt:lpstr>Objectives of the Work</vt:lpstr>
      <vt:lpstr>Introduction</vt:lpstr>
      <vt:lpstr>Background and Motivation</vt:lpstr>
      <vt:lpstr>What has been done</vt:lpstr>
      <vt:lpstr>Research/Working Method</vt:lpstr>
      <vt:lpstr>Description of the Work</vt:lpstr>
      <vt:lpstr>Key Components</vt:lpstr>
      <vt:lpstr>Key Components cont.</vt:lpstr>
      <vt:lpstr>Circuit Diagram</vt:lpstr>
      <vt:lpstr>Flowchart</vt:lpstr>
      <vt:lpstr>Results and Discussions</vt:lpstr>
      <vt:lpstr>Color Detection</vt:lpstr>
      <vt:lpstr>GUI of Mobile Application</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Arafat</dc:creator>
  <cp:lastModifiedBy>Arafat</cp:lastModifiedBy>
  <cp:revision>113</cp:revision>
  <dcterms:created xsi:type="dcterms:W3CDTF">2023-05-01T07:50:18Z</dcterms:created>
  <dcterms:modified xsi:type="dcterms:W3CDTF">2023-05-02T13:48:51Z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